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1"/>
  </p:notesMasterIdLst>
  <p:handoutMasterIdLst>
    <p:handoutMasterId r:id="rId12"/>
  </p:handoutMasterIdLst>
  <p:sldIdLst>
    <p:sldId id="263" r:id="rId2"/>
    <p:sldId id="299" r:id="rId3"/>
    <p:sldId id="306" r:id="rId4"/>
    <p:sldId id="308" r:id="rId5"/>
    <p:sldId id="331" r:id="rId6"/>
    <p:sldId id="328" r:id="rId7"/>
    <p:sldId id="332" r:id="rId8"/>
    <p:sldId id="302" r:id="rId9"/>
    <p:sldId id="327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10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3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8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4291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(T99X171.00) </a:t>
            </a:r>
          </a:p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USB Not Recognize Failure </a:t>
            </a:r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431" y="5169298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PE – Nguyen Nhat Nam</a:t>
            </a: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Reviewed by: Michael</a:t>
            </a: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May 25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988930"/>
            <a:ext cx="11333702" cy="61426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–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brought 1pcs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USB did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recognize (SN of NG product: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38D57AD806A5) to Vietnam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further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analyzing on 05.04.2022..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–"/>
            </a:pP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147345" y="2070171"/>
            <a:ext cx="2943225" cy="3859156"/>
            <a:chOff x="4552936" y="1977604"/>
            <a:chExt cx="2943225" cy="3859156"/>
          </a:xfrm>
        </p:grpSpPr>
        <p:sp>
          <p:nvSpPr>
            <p:cNvPr id="14" name="TextBox 13"/>
            <p:cNvSpPr txBox="1"/>
            <p:nvPr/>
          </p:nvSpPr>
          <p:spPr>
            <a:xfrm>
              <a:off x="4552936" y="5498206"/>
              <a:ext cx="294322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 not recognized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52936" y="1977604"/>
              <a:ext cx="2943225" cy="3390899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863160" y="2070171"/>
            <a:ext cx="2943225" cy="3857107"/>
            <a:chOff x="8277630" y="1977604"/>
            <a:chExt cx="2943225" cy="38571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7630" y="1977604"/>
              <a:ext cx="2943225" cy="33909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8277630" y="5496157"/>
              <a:ext cx="294322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USB plugged in product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54951" y="2070171"/>
            <a:ext cx="2954049" cy="3859156"/>
            <a:chOff x="817418" y="1977604"/>
            <a:chExt cx="2954049" cy="3859156"/>
          </a:xfrm>
        </p:grpSpPr>
        <p:grpSp>
          <p:nvGrpSpPr>
            <p:cNvPr id="2" name="Group 1"/>
            <p:cNvGrpSpPr/>
            <p:nvPr/>
          </p:nvGrpSpPr>
          <p:grpSpPr>
            <a:xfrm>
              <a:off x="828242" y="1977604"/>
              <a:ext cx="2943225" cy="3859156"/>
              <a:chOff x="828242" y="1977604"/>
              <a:chExt cx="2943225" cy="385915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8242" y="1977604"/>
                <a:ext cx="2943225" cy="3390900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828242" y="5498206"/>
                <a:ext cx="294322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USB recognized</a:t>
                </a:r>
                <a:endParaRPr lang="en-US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817418" y="4305780"/>
              <a:ext cx="2943225" cy="665018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USB did not recognized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Open housing checking.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2 days.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Recheck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USB did not recognized  OBA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can cover 100% this issue.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and VI PCBA  Did not find out any abnormal.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OBA, Take X-ray and VI 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918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Check SFIS data record test log is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normal,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USB function working normal ( USB function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at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station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Customer feedback unit production test log.</a:t>
            </a:r>
          </a:p>
        </p:txBody>
      </p:sp>
      <p:sp>
        <p:nvSpPr>
          <p:cNvPr id="4" name="Rectangle 3"/>
          <p:cNvSpPr/>
          <p:nvPr/>
        </p:nvSpPr>
        <p:spPr>
          <a:xfrm>
            <a:off x="418691" y="5754082"/>
            <a:ext cx="119216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Didn’t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find out any abnormal related to USB function.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7762" y="5274512"/>
            <a:ext cx="3171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Log test USB Pass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259731" y="1549005"/>
            <a:ext cx="3990975" cy="3840393"/>
            <a:chOff x="1259731" y="1549005"/>
            <a:chExt cx="3990975" cy="384039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9731" y="1549005"/>
              <a:ext cx="3990975" cy="384039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447800" y="3454400"/>
              <a:ext cx="2095500" cy="21590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504" y="2360618"/>
            <a:ext cx="4610339" cy="26127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1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2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357347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Retest USB didn’t recognize on all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test machines at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 station: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Retest USB didn’t recognize unit at FT station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535290"/>
              </p:ext>
            </p:extLst>
          </p:nvPr>
        </p:nvGraphicFramePr>
        <p:xfrm>
          <a:off x="422595" y="2300537"/>
          <a:ext cx="5496383" cy="2471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4722">
                  <a:extLst>
                    <a:ext uri="{9D8B030D-6E8A-4147-A177-3AD203B41FA5}">
                      <a16:colId xmlns:a16="http://schemas.microsoft.com/office/drawing/2014/main" val="3139158773"/>
                    </a:ext>
                  </a:extLst>
                </a:gridCol>
                <a:gridCol w="3201661">
                  <a:extLst>
                    <a:ext uri="{9D8B030D-6E8A-4147-A177-3AD203B41FA5}">
                      <a16:colId xmlns:a16="http://schemas.microsoft.com/office/drawing/2014/main" val="103120629"/>
                    </a:ext>
                  </a:extLst>
                </a:gridCol>
              </a:tblGrid>
              <a:tr h="74739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Machine Name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2511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L10T99FT001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14317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L10T99FT002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55849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L10T99FT003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532178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L10T99FT004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189345"/>
                  </a:ext>
                </a:extLst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253253" y="5575262"/>
            <a:ext cx="83573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Test program can cover this issue 100% at FT station.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175456" y="2300538"/>
            <a:ext cx="2788832" cy="2444452"/>
            <a:chOff x="6120038" y="2103912"/>
            <a:chExt cx="2788832" cy="2228324"/>
          </a:xfrm>
        </p:grpSpPr>
        <p:sp>
          <p:nvSpPr>
            <p:cNvPr id="11" name="TextBox 10"/>
            <p:cNvSpPr txBox="1"/>
            <p:nvPr/>
          </p:nvSpPr>
          <p:spPr>
            <a:xfrm>
              <a:off x="6120038" y="4023615"/>
              <a:ext cx="2788832" cy="3086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 test Fail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0038" y="2103912"/>
              <a:ext cx="2788832" cy="17892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3" name="Group 12"/>
          <p:cNvGrpSpPr/>
          <p:nvPr/>
        </p:nvGrpSpPr>
        <p:grpSpPr>
          <a:xfrm>
            <a:off x="9133560" y="2300538"/>
            <a:ext cx="2788833" cy="2444452"/>
            <a:chOff x="9078142" y="2103912"/>
            <a:chExt cx="2788833" cy="2228324"/>
          </a:xfrm>
        </p:grpSpPr>
        <p:sp>
          <p:nvSpPr>
            <p:cNvPr id="12" name="TextBox 11"/>
            <p:cNvSpPr txBox="1"/>
            <p:nvPr/>
          </p:nvSpPr>
          <p:spPr>
            <a:xfrm>
              <a:off x="9078142" y="4023615"/>
              <a:ext cx="2788832" cy="3086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 test Pass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8143" y="2103912"/>
              <a:ext cx="2788832" cy="17892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2190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Power Supply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1025120"/>
            <a:ext cx="1139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Measure power supply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USB block of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NG sample and OK sample, result as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below: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Power supply of USB block has abnormal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1018" y="6004841"/>
            <a:ext cx="11397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Check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power supply of USB block (U902) found out the output voltage gradually decreases and then increases again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5V decrease to 3,1V and increases 5V again).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39659" y="1836913"/>
            <a:ext cx="4998759" cy="3817622"/>
            <a:chOff x="2541586" y="4775199"/>
            <a:chExt cx="2424114" cy="126512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1587" y="4775199"/>
              <a:ext cx="2424113" cy="113247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541586" y="5928132"/>
              <a:ext cx="2424113" cy="1121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supply of USB abnormal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3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828898"/>
              </p:ext>
            </p:extLst>
          </p:nvPr>
        </p:nvGraphicFramePr>
        <p:xfrm>
          <a:off x="341020" y="1836914"/>
          <a:ext cx="6142906" cy="3879353"/>
        </p:xfrm>
        <a:graphic>
          <a:graphicData uri="http://schemas.openxmlformats.org/drawingml/2006/table">
            <a:tbl>
              <a:tblPr/>
              <a:tblGrid>
                <a:gridCol w="1737162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2435635">
                  <a:extLst>
                    <a:ext uri="{9D8B030D-6E8A-4147-A177-3AD203B41FA5}">
                      <a16:colId xmlns:a16="http://schemas.microsoft.com/office/drawing/2014/main" val="1458256413"/>
                    </a:ext>
                  </a:extLst>
                </a:gridCol>
                <a:gridCol w="876074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094035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</a:tblGrid>
              <a:tr h="4433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577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spec(±5% VCC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 -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1.14-1.26)V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(3.135-3.465)V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P1V8 -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(1.71-1.89)V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(2.375-2.625)V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C908 (USB_5V)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(4.75-5.25)V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28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3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659291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4654" y="952539"/>
            <a:ext cx="11583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Remove then measure impedance &amp; voltage diode of U902 of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NG sample and OK sample, result as table below: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14654" y="5985467"/>
            <a:ext cx="1202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Impedance &amp; voltage diode measure U902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USB block found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out abnormal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at pin 5 –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ILIM.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606230"/>
                  </p:ext>
                </p:extLst>
              </p:nvPr>
            </p:nvGraphicFramePr>
            <p:xfrm>
              <a:off x="202189" y="1795243"/>
              <a:ext cx="11804313" cy="3939731"/>
            </p:xfrm>
            <a:graphic>
              <a:graphicData uri="http://schemas.openxmlformats.org/drawingml/2006/table">
                <a:tbl>
                  <a:tblPr/>
                  <a:tblGrid>
                    <a:gridCol w="468260">
                      <a:extLst>
                        <a:ext uri="{9D8B030D-6E8A-4147-A177-3AD203B41FA5}">
                          <a16:colId xmlns:a16="http://schemas.microsoft.com/office/drawing/2014/main" val="2711114286"/>
                        </a:ext>
                      </a:extLst>
                    </a:gridCol>
                    <a:gridCol w="1240076">
                      <a:extLst>
                        <a:ext uri="{9D8B030D-6E8A-4147-A177-3AD203B41FA5}">
                          <a16:colId xmlns:a16="http://schemas.microsoft.com/office/drawing/2014/main" val="2943355342"/>
                        </a:ext>
                      </a:extLst>
                    </a:gridCol>
                    <a:gridCol w="5209262">
                      <a:extLst>
                        <a:ext uri="{9D8B030D-6E8A-4147-A177-3AD203B41FA5}">
                          <a16:colId xmlns:a16="http://schemas.microsoft.com/office/drawing/2014/main" val="3923382009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3337154323"/>
                        </a:ext>
                      </a:extLst>
                    </a:gridCol>
                    <a:gridCol w="1199045">
                      <a:extLst>
                        <a:ext uri="{9D8B030D-6E8A-4147-A177-3AD203B41FA5}">
                          <a16:colId xmlns:a16="http://schemas.microsoft.com/office/drawing/2014/main" val="924188819"/>
                        </a:ext>
                      </a:extLst>
                    </a:gridCol>
                    <a:gridCol w="1189384">
                      <a:extLst>
                        <a:ext uri="{9D8B030D-6E8A-4147-A177-3AD203B41FA5}">
                          <a16:colId xmlns:a16="http://schemas.microsoft.com/office/drawing/2014/main" val="3952252060"/>
                        </a:ext>
                      </a:extLst>
                    </a:gridCol>
                    <a:gridCol w="1304486">
                      <a:extLst>
                        <a:ext uri="{9D8B030D-6E8A-4147-A177-3AD203B41FA5}">
                          <a16:colId xmlns:a16="http://schemas.microsoft.com/office/drawing/2014/main" val="1532333702"/>
                        </a:ext>
                      </a:extLst>
                    </a:gridCol>
                  </a:tblGrid>
                  <a:tr h="415445">
                    <a:tc row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No#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Pin Name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Pin Description</a:t>
                          </a:r>
                          <a:endParaRPr lang="en-US" sz="1400" b="1" i="0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 sample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U69 NG </a:t>
                          </a:r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sample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6966206"/>
                      </a:ext>
                    </a:extLst>
                  </a:tr>
                  <a:tr h="70625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Impedance (</a:t>
                          </a:r>
                          <a:r>
                            <a:rPr lang="el-GR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Ω)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VF voltage (VD)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Impedance (</a:t>
                          </a:r>
                          <a:r>
                            <a:rPr lang="el-GR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Ω)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VF voltage (VD)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1584904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VIN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Input Power Supply.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2.745M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2.701M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81272123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GND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Ground. Connect GND to exposed pad.</a:t>
                          </a: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4409026"/>
                      </a:ext>
                    </a:extLst>
                  </a:tr>
                  <a:tr h="649066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EN/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dirty="0">
                                      <a:latin typeface="Cambria Math" panose="02040503050406030204" pitchFamily="18" charset="0"/>
                                    </a:rPr>
                                    <m:t>𝐸𝑁</m:t>
                                  </m:r>
                                </m:e>
                              </m:acc>
                            </m:oMath>
                          </a14:m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Chip Enable/Chip Shutdown. Pull the pin high to enable IC; Pull the pin low to</a:t>
                          </a:r>
                        </a:p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shutdown IC. Do not let the pin floating.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3.055M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0.621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3.016M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0.613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9768042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4 -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200" b="0" i="1" dirty="0">
                                      <a:latin typeface="Cambria Math" panose="02040503050406030204" pitchFamily="18" charset="0"/>
                                    </a:rPr>
                                    <m:t>𝑂𝐶</m:t>
                                  </m:r>
                                </m:e>
                              </m:acc>
                            </m:oMath>
                          </a14:m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Fault Flag. Open-Drain Output.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2.739M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2.69M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22677594"/>
                      </a:ext>
                    </a:extLst>
                  </a:tr>
                  <a:tr h="50718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ILIM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external resistor to set current-limit; recommended 12.75kΩ≦RILIM≦235kΩ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3.066M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∞</a:t>
                          </a:r>
                          <a:endPara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∞</a:t>
                          </a:r>
                          <a:endPara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00086330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VOUT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Switch Output.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2.752M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0.589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2.69M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0.582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36418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606230"/>
                  </p:ext>
                </p:extLst>
              </p:nvPr>
            </p:nvGraphicFramePr>
            <p:xfrm>
              <a:off x="202189" y="1795243"/>
              <a:ext cx="11804313" cy="3939731"/>
            </p:xfrm>
            <a:graphic>
              <a:graphicData uri="http://schemas.openxmlformats.org/drawingml/2006/table">
                <a:tbl>
                  <a:tblPr/>
                  <a:tblGrid>
                    <a:gridCol w="468260">
                      <a:extLst>
                        <a:ext uri="{9D8B030D-6E8A-4147-A177-3AD203B41FA5}">
                          <a16:colId xmlns:a16="http://schemas.microsoft.com/office/drawing/2014/main" val="2711114286"/>
                        </a:ext>
                      </a:extLst>
                    </a:gridCol>
                    <a:gridCol w="1240076">
                      <a:extLst>
                        <a:ext uri="{9D8B030D-6E8A-4147-A177-3AD203B41FA5}">
                          <a16:colId xmlns:a16="http://schemas.microsoft.com/office/drawing/2014/main" val="2943355342"/>
                        </a:ext>
                      </a:extLst>
                    </a:gridCol>
                    <a:gridCol w="5209262">
                      <a:extLst>
                        <a:ext uri="{9D8B030D-6E8A-4147-A177-3AD203B41FA5}">
                          <a16:colId xmlns:a16="http://schemas.microsoft.com/office/drawing/2014/main" val="3923382009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3337154323"/>
                        </a:ext>
                      </a:extLst>
                    </a:gridCol>
                    <a:gridCol w="1199045">
                      <a:extLst>
                        <a:ext uri="{9D8B030D-6E8A-4147-A177-3AD203B41FA5}">
                          <a16:colId xmlns:a16="http://schemas.microsoft.com/office/drawing/2014/main" val="924188819"/>
                        </a:ext>
                      </a:extLst>
                    </a:gridCol>
                    <a:gridCol w="1189384">
                      <a:extLst>
                        <a:ext uri="{9D8B030D-6E8A-4147-A177-3AD203B41FA5}">
                          <a16:colId xmlns:a16="http://schemas.microsoft.com/office/drawing/2014/main" val="3952252060"/>
                        </a:ext>
                      </a:extLst>
                    </a:gridCol>
                    <a:gridCol w="1304486">
                      <a:extLst>
                        <a:ext uri="{9D8B030D-6E8A-4147-A177-3AD203B41FA5}">
                          <a16:colId xmlns:a16="http://schemas.microsoft.com/office/drawing/2014/main" val="1532333702"/>
                        </a:ext>
                      </a:extLst>
                    </a:gridCol>
                  </a:tblGrid>
                  <a:tr h="415445">
                    <a:tc row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No#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Pin Name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Pin Description</a:t>
                          </a:r>
                          <a:endParaRPr lang="en-US" sz="1400" b="1" i="0" u="none" strike="noStrike" dirty="0" smtClean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 sample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U69 NG </a:t>
                          </a:r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sample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86966206"/>
                      </a:ext>
                    </a:extLst>
                  </a:tr>
                  <a:tr h="70625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Impedance (</a:t>
                          </a:r>
                          <a:r>
                            <a:rPr lang="el-GR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Ω)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VF voltage (VD)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Impedance (</a:t>
                          </a:r>
                          <a:r>
                            <a:rPr lang="el-GR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Ω)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en-US" sz="14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VF voltage (VD)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1584904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VIN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Input Power Supply.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2.745M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2.701M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81272123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GND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Ground. Connect GND to exposed pad.</a:t>
                          </a: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4409026"/>
                      </a:ext>
                    </a:extLst>
                  </a:tr>
                  <a:tr h="649066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8424" t="-303774" r="-816749" b="-208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Chip Enable/Chip Shutdown. Pull the pin high to enable IC; Pull the pin low to</a:t>
                          </a:r>
                        </a:p>
                        <a:p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shutdown IC. Do not let the pin floating.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3.055M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0.621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3.016M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0.613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9768042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8424" t="-629412" r="-816749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Fault Flag. Open-Drain Output.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2.739M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2.69M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0.542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22677594"/>
                      </a:ext>
                    </a:extLst>
                  </a:tr>
                  <a:tr h="507182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ILIM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Use external resistor to set current-limit; recommended 12.75kΩ≦RILIM≦235kΩ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3.066M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0.618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∞</a:t>
                          </a:r>
                          <a:endPara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∞</a:t>
                          </a:r>
                          <a:endPara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00086330"/>
                      </a:ext>
                    </a:extLst>
                  </a:tr>
                  <a:tr h="41544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b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6 - </a:t>
                          </a:r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VOUT</a:t>
                          </a:r>
                          <a:endParaRPr lang="en-US" sz="1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Switch Output.</a:t>
                          </a:r>
                          <a:endParaRPr lang="en-US" sz="1200" b="0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R="9644" marT="9644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2.752M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0.589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2.69M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0.582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36418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&amp;  Voltage Diode of U902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13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power supply IC (U902) of USB block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1025120"/>
            <a:ext cx="118274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endParaRPr lang="en-US" altLang="zh-TW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2189" y="1025120"/>
            <a:ext cx="10995949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U902 swap verification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Swap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NG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U902 and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OK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U902, result as table below: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274670"/>
              </p:ext>
            </p:extLst>
          </p:nvPr>
        </p:nvGraphicFramePr>
        <p:xfrm>
          <a:off x="1634577" y="1996039"/>
          <a:ext cx="8368402" cy="2447507"/>
        </p:xfrm>
        <a:graphic>
          <a:graphicData uri="http://schemas.openxmlformats.org/drawingml/2006/table">
            <a:tbl>
              <a:tblPr/>
              <a:tblGrid>
                <a:gridCol w="2512962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71088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71088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71088">
                  <a:extLst>
                    <a:ext uri="{9D8B030D-6E8A-4147-A177-3AD203B41FA5}">
                      <a16:colId xmlns:a16="http://schemas.microsoft.com/office/drawing/2014/main" val="2199084161"/>
                    </a:ext>
                  </a:extLst>
                </a:gridCol>
                <a:gridCol w="1171088">
                  <a:extLst>
                    <a:ext uri="{9D8B030D-6E8A-4147-A177-3AD203B41FA5}">
                      <a16:colId xmlns:a16="http://schemas.microsoft.com/office/drawing/2014/main" val="2444482953"/>
                    </a:ext>
                  </a:extLst>
                </a:gridCol>
                <a:gridCol w="1171088">
                  <a:extLst>
                    <a:ext uri="{9D8B030D-6E8A-4147-A177-3AD203B41FA5}">
                      <a16:colId xmlns:a16="http://schemas.microsoft.com/office/drawing/2014/main" val="1504594248"/>
                    </a:ext>
                  </a:extLst>
                </a:gridCol>
              </a:tblGrid>
              <a:tr h="555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USB did not recognize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4730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U902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4730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U902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4730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U902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4730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U902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5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189" y="4588598"/>
            <a:ext cx="10995949" cy="41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Measure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output voltage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of U902 (C908)  Voltage stable ~ 5V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189" y="5207926"/>
            <a:ext cx="11199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Measure output voltage of U902 (C908)  Voltage stable ~ 5V</a:t>
            </a:r>
          </a:p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analysis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issue follow U902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 P/N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033.00336.005 </a:t>
            </a:r>
            <a:r>
              <a:rPr lang="en-US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component (Vendor: FITI – Date code: 2139).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18127"/>
            <a:ext cx="120439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above this issue follow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U902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 P/N: 033.00336.005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Vendor: FITI – Date code: 2139).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NG material and report to SQE: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Mr. Ha. Done: 05/23/2022.</a:t>
            </a: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Need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NG component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FITI vendor for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further analysis. Due date: 06/01. Owner: SQE: Mr. Ha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See an attachment below.</a:t>
            </a: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998592"/>
              </p:ext>
            </p:extLst>
          </p:nvPr>
        </p:nvGraphicFramePr>
        <p:xfrm>
          <a:off x="637309" y="3094105"/>
          <a:ext cx="1468924" cy="1239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7309" y="3094105"/>
                        <a:ext cx="1468924" cy="1239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136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7770</TotalTime>
  <Words>805</Words>
  <Application>Microsoft Office PowerPoint</Application>
  <PresentationFormat>Widescreen</PresentationFormat>
  <Paragraphs>186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標楷體</vt:lpstr>
      <vt:lpstr>新細明體</vt:lpstr>
      <vt:lpstr>宋体</vt:lpstr>
      <vt:lpstr>宋体</vt:lpstr>
      <vt:lpstr>Arial</vt:lpstr>
      <vt:lpstr>Calibri</vt:lpstr>
      <vt:lpstr>Cambria Math</vt:lpstr>
      <vt:lpstr>Times New Roman</vt:lpstr>
      <vt:lpstr>Wingdings</vt:lpstr>
      <vt:lpstr>Theme1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Nhat Nam Nguyen</cp:lastModifiedBy>
  <cp:revision>581</cp:revision>
  <dcterms:created xsi:type="dcterms:W3CDTF">2018-11-16T05:26:15Z</dcterms:created>
  <dcterms:modified xsi:type="dcterms:W3CDTF">2022-05-25T07:35:09Z</dcterms:modified>
</cp:coreProperties>
</file>